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4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D5F0E-6012-43B3-8F1C-5ACF7F547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B71D9F4-B82E-4C13-939D-C37BBDE14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ABF042-A196-4CB6-A513-3348849E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F08103-D6C1-41B4-A964-1CB633A3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01A783-1FB8-40E0-A5AE-890B8514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31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EA1AD0-08AC-4E26-BF78-F1851663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8EA487-2DFF-4BF8-9C3E-81088311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109563-D1E3-4164-B312-276885C0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FAD39A-5987-4BE4-8CA7-6A94D458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0133C7-BAB7-4813-A7AC-119EC40F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6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B91730C-068A-4210-9425-8A061B9B6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EBD6260-C7D6-49D1-B5E7-C472B1366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8CAB23-793B-4B4E-B765-23044141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8DFBC-8B8B-4F2E-94E8-B80159DB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0970BC-7EBC-47E2-B4D9-16DD428F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014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86E02-CACA-4F7E-84C7-1D5B88AC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FEC5C1-8C4A-4800-9761-CB980EADD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E54B1D-D5C3-4905-9E4E-868D003D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00BAF6-7A05-4FA5-8605-132D92F7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BDEF1A-26B2-4481-B0D6-D779469B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837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7C5C99-3E98-4819-BE65-567A296D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D870D0-9A0B-4DB5-AF53-B17E2DAD4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D230E3-4A2A-4C65-80B0-0C8F6231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B1E741-8EA9-4759-B8EE-34715DFE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A371C6-6E15-4F97-91CF-EB794D7D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15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D22AE7-EC21-4C76-8191-FF9B7DC2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39C44F-21E0-4774-A402-3AEFC676A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7F3CBCD-D892-4152-B104-727316A0C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A799F7A-586C-4EFA-ADB2-969A2B0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8963BDB-1E44-4635-9307-88757FCD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36E0695-7B20-4FEB-87EA-B89C94E5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69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DF7CDC-A13E-48FA-889C-F1D0FD6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3E5E8D-0329-4C83-83C4-666D37BD8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367D727-2E0D-4A97-9A4F-3AFA69B9A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8E7053D-202D-4E54-9E6B-46B3D691A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CB08792-9097-40C8-A989-77715DAB2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C246EA6-8F80-4684-A5F3-0AD8A53C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AE5DA69-4068-4FB5-84A8-1D61F7DC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BB1D893-81F8-4833-ADEE-BD50D3AB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6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5CE874-FE54-4277-B460-86555E3E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D57D40F-D268-40C4-A3D1-A81BB9C6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6C62C0E-E1DC-41EC-9EC4-DF1C912B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4968CDA-2C4E-431A-90B8-808DFD76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38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F4D870A-CBFF-4E2B-BF6B-2F962D68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5EA21BB-4BD9-4384-939F-3A6F89A0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577C5FA-AFC3-4C9F-A98F-2D71F7D2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005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B593B2-4501-48BE-B112-EA5C66FB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467AA6-791F-473E-B1CB-1430E1F65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D3B3AC-4757-462D-AC0C-3D221030C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F83135B-1AAD-4BC7-AB1D-27F51822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161C55F-EA51-4674-B281-4FC5D69B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3BFA74-5702-4FB5-B8F6-C091FAD1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5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C6CB49-E5F5-491B-9173-23805411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96C55B-4218-44FD-8CF1-3EF008516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BFA3289-90F8-4D5D-A9DB-3951AEF8A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145D135-3D11-4FEA-B8B4-F1935E5B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9B9A05D-8044-4B7F-A0E9-915236F5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06E3754-ADC8-44D6-A307-932779D3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72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08766D-BD8C-4A3F-8451-22A0E202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0CF2FA-EE7D-48F1-B13B-BBC2EF8A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1A4551-D5A3-4B9B-938A-573A8C072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57D2AE-32E2-44B5-8BB5-0BD8108E3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84AA37-753C-4AE1-B01A-E1EEBCC79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36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0807193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94A670-74D2-4B7B-9AE5-0C3E1697A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00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Федеральный государственный образовательный стандарт начального общего образования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75723FA-6725-403D-B5D6-1A93347A5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4078"/>
            <a:ext cx="9144000" cy="1655762"/>
          </a:xfrm>
        </p:spPr>
        <p:txBody>
          <a:bodyPr/>
          <a:lstStyle/>
          <a:p>
            <a:r>
              <a:rPr lang="ru-RU" dirty="0"/>
              <a:t>УТВЕРЖДЕН</a:t>
            </a:r>
            <a:br>
              <a:rPr lang="ru-RU" dirty="0"/>
            </a:br>
            <a:r>
              <a:rPr lang="ru-RU" u="sng" dirty="0">
                <a:hlinkClick r:id="rId2"/>
              </a:rPr>
              <a:t>приказом</a:t>
            </a:r>
            <a:r>
              <a:rPr lang="ru-RU" dirty="0"/>
              <a:t> Министерства просвещения</a:t>
            </a:r>
            <a:br>
              <a:rPr lang="ru-RU" dirty="0"/>
            </a:br>
            <a:r>
              <a:rPr lang="ru-RU" dirty="0"/>
              <a:t>Российской Федерации</a:t>
            </a:r>
            <a:br>
              <a:rPr lang="ru-RU" dirty="0"/>
            </a:br>
            <a:r>
              <a:rPr lang="ru-RU" dirty="0"/>
              <a:t>от 31 мая 2021 г. № 286</a:t>
            </a:r>
          </a:p>
        </p:txBody>
      </p:sp>
    </p:spTree>
    <p:extLst>
      <p:ext uri="{BB962C8B-B14F-4D97-AF65-F5344CB8AC3E}">
        <p14:creationId xmlns="" xmlns:p14="http://schemas.microsoft.com/office/powerpoint/2010/main" val="22073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4B2AC9-F49A-4537-8F50-B0C3EA97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333333"/>
                </a:solidFill>
                <a:latin typeface="Arial" panose="020B0604020202020204" pitchFamily="34" charset="0"/>
              </a:rPr>
              <a:t>Срок получения начального общего образования составляет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</a:rPr>
              <a:t>не более четырех лет</a:t>
            </a:r>
            <a:r>
              <a:rPr lang="ru-RU" sz="36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25EB4C-DFCD-42C9-9D58-72ADF77B5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3345"/>
            <a:ext cx="10515600" cy="4351338"/>
          </a:xfrm>
        </p:spPr>
        <p:txBody>
          <a:bodyPr>
            <a:normAutofit/>
          </a:bodyPr>
          <a:lstStyle/>
          <a:p>
            <a:r>
              <a:rPr lang="ru-RU" sz="4000" dirty="0"/>
              <a:t>Для лиц, обучающихся по индивидуальным учебным планам, срок получения начального общего образования может быть сокращен.</a:t>
            </a:r>
          </a:p>
        </p:txBody>
      </p:sp>
    </p:spTree>
    <p:extLst>
      <p:ext uri="{BB962C8B-B14F-4D97-AF65-F5344CB8AC3E}">
        <p14:creationId xmlns="" xmlns:p14="http://schemas.microsoft.com/office/powerpoint/2010/main" val="219760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C34B02-AFEE-4835-9AA0-FDD3A0E6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получения начального общего образования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D92AEF5-0412-4C35-893C-4F61BEA3DA86}"/>
              </a:ext>
            </a:extLst>
          </p:cNvPr>
          <p:cNvSpPr txBox="1"/>
          <p:nvPr/>
        </p:nvSpPr>
        <p:spPr>
          <a:xfrm>
            <a:off x="525781" y="2296615"/>
            <a:ext cx="5570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В организации: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очная,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очно-заочная,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- заочная.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A0F764B-F089-4B4B-9E46-1C770795EA82}"/>
              </a:ext>
            </a:extLst>
          </p:cNvPr>
          <p:cNvSpPr txBox="1"/>
          <p:nvPr/>
        </p:nvSpPr>
        <p:spPr>
          <a:xfrm>
            <a:off x="6096000" y="2335618"/>
            <a:ext cx="5699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Вне организации: </a:t>
            </a:r>
          </a:p>
          <a:p>
            <a:pPr algn="ctr"/>
            <a:r>
              <a:rPr lang="ru-RU" sz="4000" dirty="0"/>
              <a:t>- семейная.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6D1C9A0A-5769-4689-AEB2-58D48923A266}"/>
              </a:ext>
            </a:extLst>
          </p:cNvPr>
          <p:cNvSpPr/>
          <p:nvPr/>
        </p:nvSpPr>
        <p:spPr>
          <a:xfrm>
            <a:off x="3036570" y="1671775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2BB82891-F874-4FC9-9EFD-807CCCF67492}"/>
              </a:ext>
            </a:extLst>
          </p:cNvPr>
          <p:cNvSpPr/>
          <p:nvPr/>
        </p:nvSpPr>
        <p:spPr>
          <a:xfrm>
            <a:off x="8427719" y="1671775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22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0ACB8C-1140-4B4C-A89F-52ECB845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Реализация программы начального общего образования осуществляется Организацией как самостоятельно, так и посредством сетевой формы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AAD2A9-1474-4E01-AC08-402D92EE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 реализации программы начального общего образования Организация вправе применять: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различные образовательные технологии, в том числе электронное обучение, дистанционные образовательные технологии;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18318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6383EF-CA2D-40D9-B365-5DAA4D1B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 организации обучения возможно деление на группы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82CBB9-E5B4-4839-AC7C-22FB4ED0A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77"/>
            <a:ext cx="10515600" cy="4351338"/>
          </a:xfrm>
        </p:spPr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 учетом их успеваемости, 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образовательных потребностей и интересов, 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психического и физического здоровья, 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пола, 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общественных и профессиональных целей, в том числе обеспечивающей углубленное изучение отдельных предметных областей, учебных предметов.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549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28F427-B051-4BC9-9353-D82AB762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Результаты освоения программы начального общего образования ( в том числе и внеурочной) подлежат оцениванию с учетом специфики и особенностей предмета оценивания.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860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570EA3-6286-4205-A3FA-0CD49A8C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ru-RU" b="1" dirty="0"/>
              <a:t>Общие положения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1299AB-4F7F-4989-A087-EDCF73D48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единство образовательного пространства Российской Федерации,</a:t>
            </a:r>
          </a:p>
          <a:p>
            <a:pPr algn="just"/>
            <a:r>
              <a:rPr lang="ru-RU" dirty="0"/>
              <a:t>преемственность образовательных программ дошкольного, начального общего и основного общего образования;</a:t>
            </a:r>
          </a:p>
          <a:p>
            <a:pPr algn="just"/>
            <a:r>
              <a:rPr lang="ru-RU" dirty="0"/>
              <a:t>вариативность содержания образовательных программ начального общего образования;</a:t>
            </a:r>
          </a:p>
          <a:p>
            <a:pPr algn="just"/>
            <a:r>
              <a:rPr lang="ru-RU" dirty="0"/>
              <a:t>государственные гарантии обеспечения получения качественного начального общего образования;</a:t>
            </a:r>
          </a:p>
          <a:p>
            <a:pPr algn="just"/>
            <a:r>
              <a:rPr lang="ru-RU" dirty="0"/>
              <a:t>личностное развитие обучающихся;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2. ФГОС не применяется для обучения обучающихся с ограниченными возможностями здоровья и обучающихся с умственной отсталостью (интеллектуальными нарушениями).</a:t>
            </a:r>
          </a:p>
        </p:txBody>
      </p:sp>
    </p:spTree>
    <p:extLst>
      <p:ext uri="{BB962C8B-B14F-4D97-AF65-F5344CB8AC3E}">
        <p14:creationId xmlns="" xmlns:p14="http://schemas.microsoft.com/office/powerpoint/2010/main" val="28075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63012A-CEED-474E-9529-2C11F992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разработан с учетом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75196-6FD5-4887-9F78-9683DD52D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региональных, национальных и этнокультурных особенностей народов Российской Федерации, </a:t>
            </a:r>
          </a:p>
          <a:p>
            <a:r>
              <a:rPr lang="ru-RU" dirty="0"/>
              <a:t>ориентирован на ознакомление обучающихся с доступными для них сторонами многообразного цивилизационного наследия России,</a:t>
            </a:r>
          </a:p>
          <a:p>
            <a:pPr algn="just"/>
            <a:r>
              <a:rPr lang="ru-RU" dirty="0"/>
              <a:t> на расширение представлений об историческом и социальном опыте разных поколений россиян, об основах общероссийской светской этики и духовно-нравственных культур народов Российской Федерации, </a:t>
            </a:r>
          </a:p>
          <a:p>
            <a:r>
              <a:rPr lang="ru-RU" dirty="0"/>
              <a:t>на использование научно-обоснованного подхода к физическому воспитанию обучающихся, учитывающему особенности возрастного развития, </a:t>
            </a:r>
          </a:p>
          <a:p>
            <a:r>
              <a:rPr lang="ru-RU" dirty="0"/>
              <a:t>на реализацию Стратегии научно-технологического развития.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76306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D2029D-1888-4A2E-AE5C-1376FB7C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2103437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ru-RU" sz="4800" dirty="0"/>
              <a:t>Единство обязательных требований к результатам освоения программ начального общего образования реализуется во ФГОС на основе </a:t>
            </a:r>
            <a:r>
              <a:rPr lang="ru-RU" sz="4800" dirty="0">
                <a:solidFill>
                  <a:srgbClr val="FF0000"/>
                </a:solidFill>
              </a:rPr>
              <a:t>системно-деятельностного подхода.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303114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82385A-D5DF-4229-8051-70829EB3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197"/>
            <a:ext cx="1091184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Вариативность содержания программ начального общего образования обеспечивается во ФГОС за счет: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F30E6C-E42D-42B8-A6F4-AB3B5805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34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1) требований к структуре программ начального общего образования:</a:t>
            </a:r>
          </a:p>
          <a:p>
            <a:r>
              <a:rPr lang="ru-RU" dirty="0"/>
              <a:t>учебный предмет;</a:t>
            </a:r>
          </a:p>
          <a:p>
            <a:r>
              <a:rPr lang="ru-RU" dirty="0"/>
              <a:t>учебный курс;</a:t>
            </a:r>
          </a:p>
          <a:p>
            <a:r>
              <a:rPr lang="ru-RU" dirty="0"/>
              <a:t>учебный модуль.</a:t>
            </a:r>
          </a:p>
          <a:p>
            <a:r>
              <a:rPr lang="ru-RU" dirty="0"/>
              <a:t>2) возможности разработки и реализации Организацией программ начального общего образования, в том числе предусматривающих углубленное изучение отдельных учебных предметов;</a:t>
            </a:r>
          </a:p>
          <a:p>
            <a:r>
              <a:rPr lang="ru-RU" dirty="0"/>
              <a:t>3) возможности разработки и реализации Организацией индивидуальных учебных планов, соответствующих образовательным потребностям и интересам обучающихся.</a:t>
            </a:r>
          </a:p>
        </p:txBody>
      </p:sp>
    </p:spTree>
    <p:extLst>
      <p:ext uri="{BB962C8B-B14F-4D97-AF65-F5344CB8AC3E}">
        <p14:creationId xmlns="" xmlns:p14="http://schemas.microsoft.com/office/powerpoint/2010/main" val="297668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CB205D-651D-4EB0-B974-121EE41E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ФГОС включает в себя требования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F2C938-F64E-4D56-86CF-4553640C7353}"/>
              </a:ext>
            </a:extLst>
          </p:cNvPr>
          <p:cNvSpPr txBox="1"/>
          <p:nvPr/>
        </p:nvSpPr>
        <p:spPr>
          <a:xfrm>
            <a:off x="449581" y="3138171"/>
            <a:ext cx="3459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структуре программ начального общего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BC7B87-348E-462F-998A-3A0A7A25D486}"/>
              </a:ext>
            </a:extLst>
          </p:cNvPr>
          <p:cNvSpPr txBox="1"/>
          <p:nvPr/>
        </p:nvSpPr>
        <p:spPr>
          <a:xfrm>
            <a:off x="3909061" y="3122931"/>
            <a:ext cx="4312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условиям реализации программ начального общего образования, в том числе кадровым, финансовым, материально-техническим условиям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CBBCCE-CAF0-46ED-A62C-A09BABE8F8EC}"/>
              </a:ext>
            </a:extLst>
          </p:cNvPr>
          <p:cNvSpPr txBox="1"/>
          <p:nvPr/>
        </p:nvSpPr>
        <p:spPr>
          <a:xfrm>
            <a:off x="8503922" y="3138171"/>
            <a:ext cx="32918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результатам освоения программ начального общего образования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9A4C41AF-1C0E-4B84-A61E-31F6457CBCEE}"/>
              </a:ext>
            </a:extLst>
          </p:cNvPr>
          <p:cNvSpPr/>
          <p:nvPr/>
        </p:nvSpPr>
        <p:spPr>
          <a:xfrm>
            <a:off x="1798318" y="17514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="" xmlns:a16="http://schemas.microsoft.com/office/drawing/2014/main" id="{FF8FDF52-8A89-4E28-BE57-4076C1D7BB4A}"/>
              </a:ext>
            </a:extLst>
          </p:cNvPr>
          <p:cNvSpPr/>
          <p:nvPr/>
        </p:nvSpPr>
        <p:spPr>
          <a:xfrm>
            <a:off x="5791201" y="17895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="" xmlns:a16="http://schemas.microsoft.com/office/drawing/2014/main" id="{3B77634E-9D2E-4FF5-989C-D31BCEE409C3}"/>
              </a:ext>
            </a:extLst>
          </p:cNvPr>
          <p:cNvSpPr/>
          <p:nvPr/>
        </p:nvSpPr>
        <p:spPr>
          <a:xfrm>
            <a:off x="9845042" y="17895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44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DE8248-94FC-41D0-BCAF-47459153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Требования к предметным результатам: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8FE04D-8011-4713-94AB-31FDD2222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формулируются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 деятельностной форме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 усилением акцента на применение знаний и конкретных умений;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формулируются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на основе документов стратегического планирования</a:t>
            </a:r>
            <a:r>
              <a:rPr lang="ru-RU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 учетом результатов проводимых на федеральном уровне процедур оценки качества образования (всероссийских проверочных работ, национальных исследований качества образования, международных сравнительных исследований);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определяют минимум содержания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начального общего образования,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изучение которого гарантирует государство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построенного в логике изучения каждого учебного предмета;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усиливают акценты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на изучение явлений и процессов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современной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России и мира в целом, современного состояния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643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EA976E-5BF5-4C7D-AAE1-A86331CC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Изучение государственных языков республик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2C4E40-2EB3-4692-B74F-E1B765F51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Может вводиться преподавание и изучение государственных языков республик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Российской Федерации в соответствии с законодательством республик Российской Федерации. Преподавание и изучение государственных языков республик Российской Федерации в рамках имеющих государственную аккредитацию программ начального общего образования осуществляются в соответствии со ФГОС.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688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7DE8B2-300C-4F67-A179-104C29EE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Изучение родного языка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A9822F-5876-4970-8192-17DD5B0A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Возможно получение начального общего образования на родном языке из числа языков народов Российской Федерации,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Имеется право на изучение родного языка из числа языков народов Российской Федерации, в том числе русского языка как родного языка,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 пределах возможностей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предоставляемых системой образования в порядке, установленном законодательством об образовании, и Организацией.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8515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556</Words>
  <Application>Microsoft Office PowerPoint</Application>
  <PresentationFormat>Произвольный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Федеральный государственный образовательный стандарт начального общего образования</vt:lpstr>
      <vt:lpstr> Общие положения</vt:lpstr>
      <vt:lpstr>ФГОС разработан с учетом</vt:lpstr>
      <vt:lpstr>Единство обязательных требований к результатам освоения программ начального общего образования реализуется во ФГОС на основе системно-деятельностного подхода.</vt:lpstr>
      <vt:lpstr>Вариативность содержания программ начального общего образования обеспечивается во ФГОС за счет: </vt:lpstr>
      <vt:lpstr>ФГОС включает в себя требования</vt:lpstr>
      <vt:lpstr>Требования к предметным результатам:</vt:lpstr>
      <vt:lpstr>Изучение государственных языков республик</vt:lpstr>
      <vt:lpstr>Изучение родного языка</vt:lpstr>
      <vt:lpstr>Срок получения начального общего образования составляет не более четырех лет.</vt:lpstr>
      <vt:lpstr>Формы получения начального общего образования</vt:lpstr>
      <vt:lpstr>Реализация программы начального общего образования осуществляется Организацией как самостоятельно, так и посредством сетевой формы</vt:lpstr>
      <vt:lpstr>При организации обучения возможно деление на группы</vt:lpstr>
      <vt:lpstr>Результаты освоения программы начального общего образования ( в том числе и внеурочной) подлежат оцениванию с учетом специфики и особенностей предмета оценивания.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начального общего образования</dc:title>
  <dc:creator>Илья Аникеев</dc:creator>
  <cp:lastModifiedBy>Nach</cp:lastModifiedBy>
  <cp:revision>23</cp:revision>
  <dcterms:created xsi:type="dcterms:W3CDTF">2021-10-11T18:19:31Z</dcterms:created>
  <dcterms:modified xsi:type="dcterms:W3CDTF">2022-03-15T04:13:04Z</dcterms:modified>
</cp:coreProperties>
</file>